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  <p:sldMasterId id="2147483673" r:id="rId3"/>
    <p:sldMasterId id="2147483680" r:id="rId4"/>
    <p:sldMasterId id="2147483694" r:id="rId5"/>
    <p:sldMasterId id="2147483701" r:id="rId6"/>
  </p:sldMasterIdLst>
  <p:notesMasterIdLst>
    <p:notesMasterId r:id="rId45"/>
  </p:notesMasterIdLst>
  <p:handoutMasterIdLst>
    <p:handoutMasterId r:id="rId46"/>
  </p:handoutMasterIdLst>
  <p:sldIdLst>
    <p:sldId id="593" r:id="rId7"/>
    <p:sldId id="594" r:id="rId8"/>
    <p:sldId id="595" r:id="rId9"/>
    <p:sldId id="601" r:id="rId10"/>
    <p:sldId id="600" r:id="rId11"/>
    <p:sldId id="602" r:id="rId12"/>
    <p:sldId id="537" r:id="rId13"/>
    <p:sldId id="538" r:id="rId14"/>
    <p:sldId id="539" r:id="rId15"/>
    <p:sldId id="585" r:id="rId16"/>
    <p:sldId id="542" r:id="rId17"/>
    <p:sldId id="582" r:id="rId18"/>
    <p:sldId id="545" r:id="rId19"/>
    <p:sldId id="548" r:id="rId20"/>
    <p:sldId id="607" r:id="rId21"/>
    <p:sldId id="608" r:id="rId22"/>
    <p:sldId id="550" r:id="rId23"/>
    <p:sldId id="588" r:id="rId24"/>
    <p:sldId id="552" r:id="rId25"/>
    <p:sldId id="553" r:id="rId26"/>
    <p:sldId id="554" r:id="rId27"/>
    <p:sldId id="610" r:id="rId28"/>
    <p:sldId id="611" r:id="rId29"/>
    <p:sldId id="555" r:id="rId30"/>
    <p:sldId id="604" r:id="rId31"/>
    <p:sldId id="605" r:id="rId32"/>
    <p:sldId id="609" r:id="rId33"/>
    <p:sldId id="589" r:id="rId34"/>
    <p:sldId id="557" r:id="rId35"/>
    <p:sldId id="560" r:id="rId36"/>
    <p:sldId id="564" r:id="rId37"/>
    <p:sldId id="562" r:id="rId38"/>
    <p:sldId id="563" r:id="rId39"/>
    <p:sldId id="590" r:id="rId40"/>
    <p:sldId id="591" r:id="rId41"/>
    <p:sldId id="598" r:id="rId42"/>
    <p:sldId id="514" r:id="rId43"/>
    <p:sldId id="597" r:id="rId4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9FAAB"/>
    <a:srgbClr val="D2A010"/>
    <a:srgbClr val="C6C0AA"/>
    <a:srgbClr val="F9F0AB"/>
    <a:srgbClr val="F9E6AB"/>
    <a:srgbClr val="767691"/>
    <a:srgbClr val="7676AA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01" autoAdjust="0"/>
    <p:restoredTop sz="94660" autoAdjust="0"/>
  </p:normalViewPr>
  <p:slideViewPr>
    <p:cSldViewPr>
      <p:cViewPr varScale="1">
        <p:scale>
          <a:sx n="73" d="100"/>
          <a:sy n="73" d="100"/>
        </p:scale>
        <p:origin x="426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4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5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07-Jun-17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07-Jun-17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301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E23597-FBBC-42B6-95B8-38385222AA31}" type="slidenum">
              <a:rPr lang="en-US"/>
              <a:pPr/>
              <a:t>31</a:t>
            </a:fld>
            <a:r>
              <a:rPr lang="en-US" dirty="0"/>
              <a:t>##</a:t>
            </a:r>
          </a:p>
        </p:txBody>
      </p:sp>
      <p:sp>
        <p:nvSpPr>
          <p:cNvPr id="67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7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113236"/>
            <a:ext cx="5733818" cy="3472271"/>
          </a:xfrm>
        </p:spPr>
        <p:txBody>
          <a:bodyPr/>
          <a:lstStyle/>
          <a:p>
            <a:pPr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Introducing the </a:t>
            </a:r>
            <a:r>
              <a:rPr lang="en-US" dirty="0" err="1"/>
              <a:t>StringBuffer</a:t>
            </a:r>
            <a:r>
              <a:rPr lang="en-US" dirty="0"/>
              <a:t> Class</a:t>
            </a:r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 err="1">
                <a:latin typeface="Courier New" pitchFamily="49" charset="0"/>
              </a:rPr>
              <a:t>StringBuffer</a:t>
            </a:r>
            <a:r>
              <a:rPr lang="en-US" dirty="0"/>
              <a:t> represents strings that can be modified and extended at run time. The following example creates three new </a:t>
            </a:r>
            <a:r>
              <a:rPr lang="en-US" dirty="0">
                <a:latin typeface="Courier New" pitchFamily="49" charset="0"/>
              </a:rPr>
              <a:t>String</a:t>
            </a:r>
            <a:r>
              <a:rPr lang="en-US" dirty="0"/>
              <a:t> objects, and copies all the characters each time a new </a:t>
            </a:r>
            <a:r>
              <a:rPr lang="en-US" dirty="0">
                <a:latin typeface="Courier New" pitchFamily="49" charset="0"/>
              </a:rPr>
              <a:t>String</a:t>
            </a:r>
            <a:r>
              <a:rPr lang="en-US" dirty="0"/>
              <a:t> is created: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String quote = "Fasten your seatbelts, ";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quote = quote + "it's going to be a bumpy night.";</a:t>
            </a:r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It is more efficient to </a:t>
            </a:r>
            <a:r>
              <a:rPr lang="en-US" dirty="0" err="1"/>
              <a:t>preallocate</a:t>
            </a:r>
            <a:r>
              <a:rPr lang="en-US" dirty="0"/>
              <a:t> the amount of space required using the </a:t>
            </a:r>
            <a:r>
              <a:rPr lang="en-US" dirty="0" err="1">
                <a:latin typeface="Courier New" pitchFamily="49" charset="0"/>
              </a:rPr>
              <a:t>StringBuffer</a:t>
            </a:r>
            <a:r>
              <a:rPr lang="en-US" dirty="0"/>
              <a:t> constructor, and its </a:t>
            </a:r>
            <a:r>
              <a:rPr lang="en-US" dirty="0">
                <a:latin typeface="Courier New" pitchFamily="49" charset="0"/>
              </a:rPr>
              <a:t>append()</a:t>
            </a:r>
            <a:r>
              <a:rPr lang="en-US" dirty="0"/>
              <a:t> method as follows: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 err="1"/>
              <a:t>StringBuffer</a:t>
            </a:r>
            <a:r>
              <a:rPr lang="en-US" dirty="0"/>
              <a:t> quote = new </a:t>
            </a:r>
            <a:r>
              <a:rPr lang="en-US" dirty="0" err="1"/>
              <a:t>StringBuffer</a:t>
            </a:r>
            <a:r>
              <a:rPr lang="en-US" dirty="0"/>
              <a:t>(60); // </a:t>
            </a:r>
            <a:r>
              <a:rPr lang="en-US" dirty="0" err="1"/>
              <a:t>alloc</a:t>
            </a:r>
            <a:r>
              <a:rPr lang="en-US" dirty="0"/>
              <a:t> 60 chars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 err="1"/>
              <a:t>quote.append</a:t>
            </a:r>
            <a:r>
              <a:rPr lang="en-US" dirty="0"/>
              <a:t>("Fasten your seatbelts, ");</a:t>
            </a:r>
            <a:br>
              <a:rPr lang="en-US" dirty="0"/>
            </a:br>
            <a:r>
              <a:rPr lang="en-US" dirty="0" err="1"/>
              <a:t>quote.append</a:t>
            </a:r>
            <a:r>
              <a:rPr lang="en-US" dirty="0"/>
              <a:t>(" it's going to be a bumpy night. ");</a:t>
            </a:r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 err="1">
                <a:latin typeface="Courier New" pitchFamily="49" charset="0"/>
              </a:rPr>
              <a:t>StringBuffer</a:t>
            </a:r>
            <a:r>
              <a:rPr lang="en-US" dirty="0"/>
              <a:t> also provides a number of overloaded </a:t>
            </a:r>
            <a:r>
              <a:rPr lang="en-US" dirty="0">
                <a:latin typeface="Courier New" pitchFamily="49" charset="0"/>
              </a:rPr>
              <a:t>insert()</a:t>
            </a:r>
            <a:r>
              <a:rPr lang="en-US" dirty="0"/>
              <a:t> methods for inserting various types of data at a particular location in the string buffer.</a:t>
            </a:r>
          </a:p>
          <a:p>
            <a:pPr>
              <a:lnSpc>
                <a:spcPct val="95000"/>
              </a:lnSpc>
              <a:spcBef>
                <a:spcPct val="5000"/>
              </a:spcBef>
            </a:pPr>
            <a:r>
              <a:rPr lang="en-US" dirty="0">
                <a:solidFill>
                  <a:srgbClr val="0000FF"/>
                </a:solidFill>
              </a:rPr>
              <a:t>Instructor Note</a:t>
            </a:r>
          </a:p>
          <a:p>
            <a:pPr lvl="1">
              <a:lnSpc>
                <a:spcPct val="95000"/>
              </a:lnSpc>
              <a:spcBef>
                <a:spcPct val="0"/>
              </a:spcBef>
            </a:pPr>
            <a:r>
              <a:rPr lang="en-US" dirty="0">
                <a:solidFill>
                  <a:srgbClr val="0000FF"/>
                </a:solidFill>
              </a:rPr>
              <a:t>The example in the slide uses </a:t>
            </a:r>
            <a:r>
              <a:rPr lang="en-US" dirty="0" err="1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to reverse the characters in a string. A </a:t>
            </a:r>
            <a:r>
              <a:rPr lang="en-US" dirty="0" err="1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 is created, with the same length as the string. The loop traverses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parameter in reverse order and appends each of its characters to the </a:t>
            </a:r>
            <a:r>
              <a:rPr lang="en-US" dirty="0" err="1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 by using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append()</a:t>
            </a:r>
            <a:r>
              <a:rPr lang="en-US" dirty="0">
                <a:solidFill>
                  <a:srgbClr val="0000FF"/>
                </a:solidFill>
              </a:rPr>
              <a:t>. The </a:t>
            </a:r>
            <a:r>
              <a:rPr lang="en-US" dirty="0" err="1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therefore holds a reverse copy of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parameter. At the end of the method, a new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 </a:t>
            </a:r>
            <a:r>
              <a:rPr lang="en-US" dirty="0">
                <a:solidFill>
                  <a:srgbClr val="0000FF"/>
                </a:solidFill>
              </a:rPr>
              <a:t>object is created from the </a:t>
            </a:r>
            <a:r>
              <a:rPr lang="en-US" dirty="0" err="1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object, and this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is returned from the method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78365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6330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35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70439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6576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81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C080-C230-4FC9-8855-25F93EDE6954}" type="slidenum">
              <a:rPr lang="en-US"/>
              <a:pPr/>
              <a:t>7</a:t>
            </a:fld>
            <a:r>
              <a:rPr lang="en-US" dirty="0"/>
              <a:t>##</a:t>
            </a: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83705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4004471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4179752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382560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351A60-BC04-4D56-8364-D10D2FD458CF}" type="slidenum">
              <a:rPr lang="en-US"/>
              <a:pPr/>
              <a:t>19</a:t>
            </a:fld>
            <a:r>
              <a:rPr lang="en-US" dirty="0"/>
              <a:t>##</a:t>
            </a:r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95135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267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2188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4181477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07-Jun-17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423328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07-Jun-17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34777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319643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1955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64402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8536870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07-Jun-17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843663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07-Jun-17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1019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74572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0674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40188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33286082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07-Jun-17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084560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071979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7183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4025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321426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07-Jun-17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6554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07-Jun-17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0541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6071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240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19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07-Jun-17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58597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07-Jun-17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77238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07-Jun-17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33363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07-Jun-17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14779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dge.softuni.bg/Contests/Compete/Index/595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38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34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1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advanced-csharp" TargetMode="External"/><Relationship Id="rId10" Type="http://schemas.openxmlformats.org/officeDocument/2006/relationships/image" Target="../media/image33.png"/><Relationship Id="rId19" Type="http://schemas.openxmlformats.org/officeDocument/2006/relationships/image" Target="../media/image37.png"/><Relationship Id="rId4" Type="http://schemas.openxmlformats.org/officeDocument/2006/relationships/image" Target="../media/image30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telerikacademy.com/Courses/Courses/Details/219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Relationship Id="rId9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/>
              <a:t>Strings and Text Processing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Processing and Manipulating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410539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488043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334000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715000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968769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116700" y="3806198"/>
            <a:ext cx="1494640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Advanced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C#</a:t>
            </a:r>
          </a:p>
        </p:txBody>
      </p:sp>
      <p:pic>
        <p:nvPicPr>
          <p:cNvPr id="17" name="Picture 16" descr="http://softuni.org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4" name="Picture 8" descr="Ball-of-thick-string-007.jpg (460×276)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513" y="3733800"/>
            <a:ext cx="4722812" cy="24384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29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Strings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Exercises in class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74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Concatenating Strings</a:t>
            </a:r>
            <a:endParaRPr lang="bg-BG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143001"/>
            <a:ext cx="11263200" cy="531018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There are two ways to combine strings: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Using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Concat()</a:t>
            </a:r>
            <a:r>
              <a:rPr lang="en-US" dirty="0"/>
              <a:t> method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 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</a:t>
            </a:r>
            <a:r>
              <a:rPr lang="en-US" dirty="0"/>
              <a:t> operators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dirty="0"/>
              <a:t>Any object can be appended to a string</a:t>
            </a:r>
          </a:p>
        </p:txBody>
      </p:sp>
      <p:sp>
        <p:nvSpPr>
          <p:cNvPr id="477188" name="Rectangle 4"/>
          <p:cNvSpPr>
            <a:spLocks noChangeArrowheads="1"/>
          </p:cNvSpPr>
          <p:nvPr/>
        </p:nvSpPr>
        <p:spPr bwMode="auto">
          <a:xfrm>
            <a:off x="1065212" y="2546121"/>
            <a:ext cx="100584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string.Concat(str1, str2); </a:t>
            </a:r>
          </a:p>
        </p:txBody>
      </p:sp>
      <p:sp>
        <p:nvSpPr>
          <p:cNvPr id="477190" name="Rectangle 6"/>
          <p:cNvSpPr>
            <a:spLocks noChangeArrowheads="1"/>
          </p:cNvSpPr>
          <p:nvPr/>
        </p:nvSpPr>
        <p:spPr bwMode="auto">
          <a:xfrm>
            <a:off x="1065212" y="3796791"/>
            <a:ext cx="10058400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str1 + str2 + str3;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+= str1;</a:t>
            </a:r>
          </a:p>
        </p:txBody>
      </p:sp>
      <p:sp>
        <p:nvSpPr>
          <p:cNvPr id="477191" name="Rectangle 7"/>
          <p:cNvSpPr>
            <a:spLocks noChangeArrowheads="1"/>
          </p:cNvSpPr>
          <p:nvPr/>
        </p:nvSpPr>
        <p:spPr bwMode="auto">
          <a:xfrm>
            <a:off x="760412" y="5422855"/>
            <a:ext cx="10363200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"Peter";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22;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name + " " + age; //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"Peter 22"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97706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Concatenating Strings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Exercises in class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6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0621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45573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Finding a character or substring within given string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str.IndexOf(string term)</a:t>
            </a:r>
            <a:r>
              <a:rPr lang="en-US" noProof="1"/>
              <a:t> – returns the index of the first occurrence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/>
              <a:t>in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</a:p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en-US" noProof="1"/>
              <a:t>Returns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-1</a:t>
            </a:r>
            <a:r>
              <a:rPr lang="en-US" noProof="1"/>
              <a:t> if there is no match</a:t>
            </a:r>
          </a:p>
          <a:p>
            <a:pPr marL="377887" lvl="1" indent="0">
              <a:lnSpc>
                <a:spcPct val="100000"/>
              </a:lnSpc>
              <a:buNone/>
            </a:pPr>
            <a:endParaRPr lang="en-US" sz="2800" dirty="0">
              <a:latin typeface="Courier New" pitchFamily="49" charset="0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str.LastIndexOf(string term)</a:t>
            </a:r>
            <a:r>
              <a:rPr lang="en-US" noProof="1"/>
              <a:t> – returns the index of the last occurrence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/>
              <a:t>in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endParaRPr lang="en-US" noProof="1">
              <a:latin typeface="Courier New" pitchFamily="49" charset="0"/>
            </a:endParaRPr>
          </a:p>
        </p:txBody>
      </p:sp>
      <p:sp>
        <p:nvSpPr>
          <p:cNvPr id="606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in Strings</a:t>
            </a:r>
            <a:endParaRPr lang="bg-BG" dirty="0"/>
          </a:p>
        </p:txBody>
      </p:sp>
      <p:sp>
        <p:nvSpPr>
          <p:cNvPr id="606214" name="Rectangle 6"/>
          <p:cNvSpPr>
            <a:spLocks noChangeArrowheads="1"/>
          </p:cNvSpPr>
          <p:nvPr/>
        </p:nvSpPr>
        <p:spPr bwMode="auto">
          <a:xfrm>
            <a:off x="912812" y="3219271"/>
            <a:ext cx="102108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email = "vasko@gmail.org";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firstIndex = email.IndexOf("@"); // 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noIndex = email.IndexOf("/"); // -1</a:t>
            </a:r>
          </a:p>
        </p:txBody>
      </p:sp>
      <p:sp>
        <p:nvSpPr>
          <p:cNvPr id="606215" name="Rectangle 7"/>
          <p:cNvSpPr>
            <a:spLocks noChangeArrowheads="1"/>
          </p:cNvSpPr>
          <p:nvPr/>
        </p:nvSpPr>
        <p:spPr bwMode="auto">
          <a:xfrm>
            <a:off x="912811" y="5722203"/>
            <a:ext cx="10210801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verse = "To be or not to be..";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lastIndex = verse.LastIndexOf("be"); // 16</a:t>
            </a:r>
          </a:p>
        </p:txBody>
      </p:sp>
      <p:pic>
        <p:nvPicPr>
          <p:cNvPr id="49154" name="Picture 2" descr="http://www.eton.ac/images/search-icon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2514600"/>
            <a:ext cx="1905000" cy="1905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6160336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Substrings</a:t>
            </a:r>
            <a:endParaRPr lang="bg-BG" dirty="0"/>
          </a:p>
        </p:txBody>
      </p:sp>
      <p:sp>
        <p:nvSpPr>
          <p:cNvPr id="607235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066801"/>
            <a:ext cx="11049000" cy="565467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Extracting substrings</a:t>
            </a:r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str.Substring(int startIndex, int length)</a:t>
            </a:r>
          </a:p>
          <a:p>
            <a:pPr lvl="1">
              <a:lnSpc>
                <a:spcPct val="100000"/>
              </a:lnSpc>
            </a:pPr>
            <a:endParaRPr lang="en-US" noProof="1"/>
          </a:p>
          <a:p>
            <a:pPr lvl="1">
              <a:lnSpc>
                <a:spcPct val="100000"/>
              </a:lnSpc>
            </a:pPr>
            <a:endParaRPr lang="en-US" noProof="1"/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str.Substring(int startIndex)</a:t>
            </a:r>
          </a:p>
        </p:txBody>
      </p:sp>
      <p:sp>
        <p:nvSpPr>
          <p:cNvPr id="607238" name="Rectangle 6"/>
          <p:cNvSpPr>
            <a:spLocks noChangeArrowheads="1"/>
          </p:cNvSpPr>
          <p:nvPr/>
        </p:nvSpPr>
        <p:spPr bwMode="auto">
          <a:xfrm>
            <a:off x="1052511" y="2391804"/>
            <a:ext cx="10147301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filename = @"C:\Pics\Rila2009.jpg";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filename.Substring(8, 8);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name is Rila2009</a:t>
            </a:r>
          </a:p>
        </p:txBody>
      </p:sp>
      <p:sp>
        <p:nvSpPr>
          <p:cNvPr id="607239" name="Rectangle 7"/>
          <p:cNvSpPr>
            <a:spLocks noChangeArrowheads="1"/>
          </p:cNvSpPr>
          <p:nvPr/>
        </p:nvSpPr>
        <p:spPr bwMode="auto">
          <a:xfrm>
            <a:off x="1072498" y="4286071"/>
            <a:ext cx="10127314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filename = @"C:\Pics\Summer2009.jpg";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nameAndExtension = filename.Substring(8);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nameAndExtension is Summer2009.jpg</a:t>
            </a:r>
          </a:p>
        </p:txBody>
      </p:sp>
      <p:graphicFrame>
        <p:nvGraphicFramePr>
          <p:cNvPr id="607342" name="Group 1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53907"/>
              </p:ext>
            </p:extLst>
          </p:nvPr>
        </p:nvGraphicFramePr>
        <p:xfrm>
          <a:off x="1098619" y="5775445"/>
          <a:ext cx="8142285" cy="845504"/>
        </p:xfrm>
        <a:graphic>
          <a:graphicData uri="http://schemas.openxmlformats.org/drawingml/2006/table">
            <a:tbl>
              <a:tblPr/>
              <a:tblGrid>
                <a:gridCol w="407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9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31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47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79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947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0790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07901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4333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3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4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6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8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9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13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14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16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18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19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: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\ 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P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s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\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R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l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.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j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p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g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6560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program that parses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URL</a:t>
            </a:r>
            <a:r>
              <a:rPr lang="en-US" dirty="0"/>
              <a:t> address given in the format: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protocol]://[server]/[resource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] </a:t>
            </a:r>
            <a:r>
              <a:rPr lang="en-US" dirty="0" smtClean="0"/>
              <a:t>and extracts from it the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Extract protocol, server and resource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Parse URLs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598612" y="3964605"/>
            <a:ext cx="2514601" cy="825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55612" y="3276601"/>
            <a:ext cx="7772400" cy="615552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455612" y="3276600"/>
            <a:ext cx="7620000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FFFFFF"/>
                </a:solidFill>
              </a:rPr>
              <a:t>https</a:t>
            </a:r>
            <a:r>
              <a:rPr lang="en-US" sz="3200" dirty="0">
                <a:solidFill>
                  <a:srgbClr val="FFFFFF"/>
                </a:solidFill>
              </a:rPr>
              <a:t>://softuni.bg/courses/csharp-advanced</a:t>
            </a:r>
            <a:endParaRPr lang="bg-BG" sz="3200" dirty="0">
              <a:solidFill>
                <a:srgbClr val="FFFFFF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890226" y="4280400"/>
            <a:ext cx="4495801" cy="2169028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 Box 18"/>
          <p:cNvSpPr txBox="1">
            <a:spLocks noChangeArrowheads="1"/>
          </p:cNvSpPr>
          <p:nvPr/>
        </p:nvSpPr>
        <p:spPr bwMode="auto">
          <a:xfrm>
            <a:off x="5789612" y="4267200"/>
            <a:ext cx="4615219" cy="224676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8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Protocol = </a:t>
            </a:r>
            <a:r>
              <a:rPr lang="en-US" sz="2800" b="1" spc="2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https</a:t>
            </a:r>
          </a:p>
          <a:p>
            <a:pPr algn="ctr"/>
            <a:r>
              <a:rPr lang="en-US" sz="28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Server = </a:t>
            </a:r>
            <a:r>
              <a:rPr lang="en-US" sz="2800" b="1" spc="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softuni.bg</a:t>
            </a:r>
          </a:p>
          <a:p>
            <a:pPr algn="ctr"/>
            <a:r>
              <a:rPr lang="en-US" sz="28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Resources = </a:t>
            </a:r>
            <a:r>
              <a:rPr lang="en-US" sz="2800" b="1" spc="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trainings/1531/java-advanced-january-2017</a:t>
            </a:r>
            <a:endParaRPr lang="bg-BG" sz="2800" b="1" spc="2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6" name="Bent-Up Arrow 5"/>
          <p:cNvSpPr/>
          <p:nvPr/>
        </p:nvSpPr>
        <p:spPr>
          <a:xfrm rot="5400000">
            <a:off x="3812328" y="4118718"/>
            <a:ext cx="1412803" cy="177976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234602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7" grpId="0" animBg="1"/>
      <p:bldP spid="10" grpId="0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r>
              <a:rPr lang="en-US" dirty="0"/>
              <a:t>: Parse </a:t>
            </a:r>
            <a:r>
              <a:rPr lang="en-US" dirty="0" smtClean="0"/>
              <a:t>URLs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312723" y="1234857"/>
            <a:ext cx="11468100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reminder = input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.split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("://");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protocol = reminder[0];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serverEndIndex = reminder[1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.IndexOf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("/");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 = reminder[1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.Substring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(0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serverEndIndex);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resource = reminder[1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ubstring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					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serverEndIndex +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1);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612" y="4648200"/>
            <a:ext cx="1435596" cy="14355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17" y="4659987"/>
            <a:ext cx="1447800" cy="1447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161304" y="4648200"/>
            <a:ext cx="186621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URL</a:t>
            </a:r>
            <a:endParaRPr lang="en-US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judge.softuni.bg/Contests/Compete/Index/595</a:t>
            </a: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23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Strings</a:t>
            </a:r>
            <a:endParaRPr lang="bg-BG" dirty="0"/>
          </a:p>
        </p:txBody>
      </p:sp>
      <p:sp>
        <p:nvSpPr>
          <p:cNvPr id="6348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To split a string by given separator(s) use the following method:</a:t>
            </a:r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dirty="0"/>
              <a:t>Example:</a:t>
            </a:r>
            <a:endParaRPr lang="bg-BG" dirty="0"/>
          </a:p>
        </p:txBody>
      </p:sp>
      <p:sp>
        <p:nvSpPr>
          <p:cNvPr id="634884" name="Rectangle 4"/>
          <p:cNvSpPr>
            <a:spLocks noChangeArrowheads="1"/>
          </p:cNvSpPr>
          <p:nvPr/>
        </p:nvSpPr>
        <p:spPr bwMode="auto">
          <a:xfrm>
            <a:off x="684212" y="1836180"/>
            <a:ext cx="10668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Split(params char[] separator)</a:t>
            </a:r>
          </a:p>
        </p:txBody>
      </p:sp>
      <p:sp>
        <p:nvSpPr>
          <p:cNvPr id="634885" name="Rectangle 5"/>
          <p:cNvSpPr>
            <a:spLocks noChangeArrowheads="1"/>
          </p:cNvSpPr>
          <p:nvPr/>
        </p:nvSpPr>
        <p:spPr bwMode="auto">
          <a:xfrm>
            <a:off x="684212" y="3200400"/>
            <a:ext cx="10668000" cy="3124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listOfBeers = "Amstel, Zagorka, Tuborg, Becks.";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beers = listOfBeers.Split(' ', ',', '.');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Console.WriteLine("Available beers are:");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(string beer in beers)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Console.WriteLine(beer);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1" descr="C:\Trash\splot.png"/>
          <p:cNvPicPr>
            <a:picLocks noChangeAspect="1" noChangeArrowheads="1"/>
          </p:cNvPicPr>
          <p:nvPr/>
        </p:nvPicPr>
        <p:blipFill>
          <a:blip r:embed="rId2" cstate="screen">
            <a:lum bright="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4572000"/>
            <a:ext cx="1495424" cy="1342234"/>
          </a:xfrm>
          <a:prstGeom prst="rect">
            <a:avLst/>
          </a:prstGeom>
          <a:noFill/>
          <a:effectLst>
            <a:softEdge rad="3175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62221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Strings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Exercises in class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952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5720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Other String Operations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373968"/>
            <a:ext cx="8938472" cy="1085929"/>
          </a:xfrm>
        </p:spPr>
        <p:txBody>
          <a:bodyPr/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Replacing Substrings, Deleting Substrings, Changing Character Casing, Trimming</a:t>
            </a:r>
            <a:endParaRPr lang="bg-BG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C:\Users\tilchev\Desktop\Make-a-Star-with-String-Step-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43748" y="838200"/>
            <a:ext cx="4343400" cy="34747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121256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What is a String?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Manipulating Strings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Comparing, Concatenating, Searching</a:t>
            </a:r>
          </a:p>
          <a:p>
            <a:pPr lvl="1">
              <a:lnSpc>
                <a:spcPts val="4000"/>
              </a:lnSpc>
            </a:pPr>
            <a:r>
              <a:rPr lang="en-US" dirty="0"/>
              <a:t>Extracting Substrings, Splitting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3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Replacing and Deleting Substrings</a:t>
            </a:r>
            <a:endParaRPr lang="bg-BG" sz="3600" dirty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str.Replace(string match, string term)</a:t>
            </a:r>
            <a:r>
              <a:rPr lang="en-US" sz="3000" dirty="0"/>
              <a:t> – replaces all occurrences of given string with another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The result is a new string (strings are immutable)</a:t>
            </a:r>
          </a:p>
          <a:p>
            <a:pPr lvl="1">
              <a:lnSpc>
                <a:spcPct val="100000"/>
              </a:lnSpc>
            </a:pPr>
            <a:endParaRPr lang="en-US" sz="2600" dirty="0"/>
          </a:p>
          <a:p>
            <a:pPr lvl="1">
              <a:lnSpc>
                <a:spcPct val="100000"/>
              </a:lnSpc>
            </a:pPr>
            <a:endParaRPr lang="en-US" sz="26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str.Re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int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000" dirty="0"/>
              <a:t>– deletes part of a string and produces a new string as result</a:t>
            </a:r>
            <a:endParaRPr lang="bg-BG" sz="3000" dirty="0"/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836612" y="2870537"/>
            <a:ext cx="10439400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cocktail = "Vodka + Martini + Cherry";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replaced = cocktail.Replace("+", "and");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Vodka and Martini and Cherry</a:t>
            </a:r>
          </a:p>
        </p:txBody>
      </p:sp>
      <p:sp>
        <p:nvSpPr>
          <p:cNvPr id="463877" name="Rectangle 5"/>
          <p:cNvSpPr>
            <a:spLocks noChangeArrowheads="1"/>
          </p:cNvSpPr>
          <p:nvPr/>
        </p:nvSpPr>
        <p:spPr bwMode="auto">
          <a:xfrm>
            <a:off x="841950" y="5232737"/>
            <a:ext cx="10434061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price = "$ 1234567";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lowPrice = price.Remove(2, 3);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$ 4567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677818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Character Casing</a:t>
            </a:r>
            <a:endParaRPr lang="bg-BG" dirty="0"/>
          </a:p>
        </p:txBody>
      </p:sp>
      <p:sp>
        <p:nvSpPr>
          <p:cNvPr id="6113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Using the method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ToLower()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200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 smtClean="0"/>
              <a:t>Using </a:t>
            </a:r>
            <a:r>
              <a:rPr lang="en-US" sz="3200" dirty="0"/>
              <a:t>the method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ToUpper()</a:t>
            </a:r>
          </a:p>
        </p:txBody>
      </p:sp>
      <p:sp>
        <p:nvSpPr>
          <p:cNvPr id="611332" name="Rectangle 4"/>
          <p:cNvSpPr>
            <a:spLocks noChangeArrowheads="1"/>
          </p:cNvSpPr>
          <p:nvPr/>
        </p:nvSpPr>
        <p:spPr bwMode="auto">
          <a:xfrm>
            <a:off x="689550" y="1868055"/>
            <a:ext cx="10510261" cy="11695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alpha = "aBcDeFg";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lowerAlpha = alpha.ToLower(); // abcdefg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Console.WriteLine(lowerAlpha);</a:t>
            </a:r>
          </a:p>
        </p:txBody>
      </p:sp>
      <p:sp>
        <p:nvSpPr>
          <p:cNvPr id="611333" name="Rectangle 5"/>
          <p:cNvSpPr>
            <a:spLocks noChangeArrowheads="1"/>
          </p:cNvSpPr>
          <p:nvPr/>
        </p:nvSpPr>
        <p:spPr bwMode="auto">
          <a:xfrm>
            <a:off x="719635" y="4779605"/>
            <a:ext cx="10515599" cy="11695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alpha = "aBcDeFg";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upperAlpha = alpha.ToUpper(); // ABCDEFG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Console.WriteLine(upperAlpha);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921" y="546084"/>
            <a:ext cx="3250794" cy="32507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569" y="3304688"/>
            <a:ext cx="3250794" cy="32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361938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Write </a:t>
            </a:r>
            <a:r>
              <a:rPr lang="en-US" dirty="0"/>
              <a:t>a program that changes the text in all regions surrounded by the tags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&lt;upcase&gt;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&lt;/upcase&gt; </a:t>
            </a:r>
            <a:r>
              <a:rPr lang="en-US" dirty="0"/>
              <a:t>to upper-case.</a:t>
            </a:r>
          </a:p>
          <a:p>
            <a:pPr>
              <a:lnSpc>
                <a:spcPct val="100000"/>
              </a:lnSpc>
            </a:pPr>
            <a:r>
              <a:rPr lang="en-US" dirty="0"/>
              <a:t>The tags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cannot</a:t>
            </a:r>
            <a:r>
              <a:rPr lang="en-US" dirty="0"/>
              <a:t> be nested.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Parse Tags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598612" y="3964605"/>
            <a:ext cx="2514601" cy="825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18507" y="3124200"/>
            <a:ext cx="5732346" cy="3162112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518506" y="3239324"/>
            <a:ext cx="5707965" cy="30469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We are living in a </a:t>
            </a:r>
            <a:r>
              <a:rPr lang="en-US" sz="3200" b="1" spc="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&lt;</a:t>
            </a:r>
            <a:r>
              <a:rPr lang="en-US" sz="3200" b="1" spc="2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upcase&gt;</a:t>
            </a:r>
            <a:r>
              <a:rPr lang="en-US" sz="32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yellow submarine</a:t>
            </a:r>
            <a:r>
              <a:rPr lang="en-US" sz="3200" b="1" spc="2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&lt;/upcase&gt;</a:t>
            </a:r>
            <a:r>
              <a:rPr lang="en-US" sz="32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.</a:t>
            </a:r>
          </a:p>
          <a:p>
            <a:pPr algn="ctr"/>
            <a:r>
              <a:rPr lang="en-US" sz="3200" b="1" spc="2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We </a:t>
            </a:r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don't have </a:t>
            </a:r>
            <a:r>
              <a:rPr lang="en-US" sz="3200" b="1" spc="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&lt;</a:t>
            </a:r>
            <a:r>
              <a:rPr lang="en-US" sz="3200" b="1" spc="2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upcase&gt;</a:t>
            </a:r>
            <a:r>
              <a:rPr lang="en-US" sz="32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anything </a:t>
            </a:r>
            <a:r>
              <a:rPr lang="en-US" sz="3200" b="1" spc="2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&lt;/</a:t>
            </a:r>
            <a:r>
              <a:rPr lang="en-US" sz="3200" b="1" spc="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upcase&gt;</a:t>
            </a:r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else.</a:t>
            </a:r>
            <a:endParaRPr lang="bg-BG" b="1" spc="200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7151399" y="3620742"/>
            <a:ext cx="4495801" cy="2169028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 Box 18"/>
          <p:cNvSpPr txBox="1">
            <a:spLocks noChangeArrowheads="1"/>
          </p:cNvSpPr>
          <p:nvPr/>
        </p:nvSpPr>
        <p:spPr bwMode="auto">
          <a:xfrm>
            <a:off x="7173258" y="3759459"/>
            <a:ext cx="4495800" cy="206210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We are living in a </a:t>
            </a:r>
            <a:r>
              <a:rPr lang="en-US" sz="3200" b="1" spc="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YELLOW SUBMARINE</a:t>
            </a:r>
            <a:r>
              <a:rPr lang="en-US" sz="32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.</a:t>
            </a:r>
          </a:p>
          <a:p>
            <a:pPr algn="ctr"/>
            <a:r>
              <a:rPr lang="en-US" sz="32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We don't have </a:t>
            </a:r>
            <a:r>
              <a:rPr lang="en-US" sz="3200" b="1" spc="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ANYTHING</a:t>
            </a:r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else.</a:t>
            </a:r>
            <a:endParaRPr lang="bg-BG" b="1" spc="200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6361744" y="4520502"/>
            <a:ext cx="67876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12" y="1828800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7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7" grpId="0" animBg="1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r>
              <a:rPr lang="en-US" dirty="0"/>
              <a:t>: Parse Tags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213353" y="914400"/>
            <a:ext cx="11468100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//TODO: Read from console</a:t>
            </a:r>
          </a:p>
          <a:p>
            <a:r>
              <a:rPr lang="en-US" sz="2600" b="1" noProof="1" smtClean="0">
                <a:solidFill>
                  <a:schemeClr val="tx2"/>
                </a:solidFill>
                <a:latin typeface="Consolas" panose="020B0609020204030204" pitchFamily="49" charset="0"/>
              </a:rPr>
              <a:t> int startIndex = text.IndexOf(openTag)</a:t>
            </a:r>
            <a:r>
              <a:rPr lang="en-US" sz="2600" b="1" dirty="0" smtClean="0">
                <a:solidFill>
                  <a:schemeClr val="tx2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600" b="1" dirty="0" smtClean="0">
                <a:solidFill>
                  <a:schemeClr val="tx2"/>
                </a:solidFill>
                <a:latin typeface="Consolas" panose="020B0609020204030204" pitchFamily="49" charset="0"/>
              </a:rPr>
              <a:t> while (</a:t>
            </a:r>
            <a:r>
              <a:rPr lang="en-US" sz="2600" b="1" noProof="1" smtClean="0">
                <a:solidFill>
                  <a:schemeClr val="tx2"/>
                </a:solidFill>
                <a:latin typeface="Consolas" panose="020B0609020204030204" pitchFamily="49" charset="0"/>
              </a:rPr>
              <a:t>startIndex</a:t>
            </a:r>
            <a:r>
              <a:rPr lang="en-US" sz="2600" b="1" dirty="0" smtClean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2600" b="1" dirty="0">
                <a:solidFill>
                  <a:schemeClr val="tx2"/>
                </a:solidFill>
                <a:latin typeface="Consolas" panose="020B0609020204030204" pitchFamily="49" charset="0"/>
              </a:rPr>
              <a:t>!= -1)</a:t>
            </a:r>
          </a:p>
          <a:p>
            <a:r>
              <a:rPr lang="en-US" sz="2600" b="1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2600" b="1" dirty="0" smtClean="0">
                <a:solidFill>
                  <a:schemeClr val="tx2"/>
                </a:solidFill>
                <a:latin typeface="Consolas" panose="020B0609020204030204" pitchFamily="49" charset="0"/>
              </a:rPr>
              <a:t>{</a:t>
            </a:r>
            <a:endParaRPr lang="en-US" sz="2600" b="1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sz="2600" b="1" noProof="1" smtClean="0">
                <a:solidFill>
                  <a:schemeClr val="tx2"/>
                </a:solidFill>
                <a:latin typeface="Consolas" panose="020B0609020204030204" pitchFamily="49" charset="0"/>
              </a:rPr>
              <a:t>    int endIndex = text.IndexOf(closeTag);</a:t>
            </a:r>
          </a:p>
          <a:p>
            <a:r>
              <a:rPr lang="en-US" sz="2600" b="1" dirty="0" smtClean="0">
                <a:solidFill>
                  <a:schemeClr val="tx2"/>
                </a:solidFill>
                <a:latin typeface="Consolas" panose="020B0609020204030204" pitchFamily="49" charset="0"/>
              </a:rPr>
              <a:t>    if (</a:t>
            </a:r>
            <a:r>
              <a:rPr lang="en-US" sz="2600" b="1" noProof="1" smtClean="0">
                <a:solidFill>
                  <a:schemeClr val="tx2"/>
                </a:solidFill>
                <a:latin typeface="Consolas" panose="020B0609020204030204" pitchFamily="49" charset="0"/>
              </a:rPr>
              <a:t>endIndex</a:t>
            </a:r>
            <a:r>
              <a:rPr lang="en-US" sz="2600" b="1" dirty="0" smtClean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2600" b="1" dirty="0">
                <a:solidFill>
                  <a:schemeClr val="tx2"/>
                </a:solidFill>
                <a:latin typeface="Consolas" panose="020B0609020204030204" pitchFamily="49" charset="0"/>
              </a:rPr>
              <a:t>== -1</a:t>
            </a:r>
            <a:r>
              <a:rPr lang="en-US" sz="2600" b="1" dirty="0" smtClean="0">
                <a:solidFill>
                  <a:schemeClr val="tx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600" b="1" dirty="0">
                <a:solidFill>
                  <a:schemeClr val="tx2"/>
                </a:solidFill>
                <a:latin typeface="Consolas" panose="020B0609020204030204" pitchFamily="49" charset="0"/>
              </a:rPr>
              <a:t>	</a:t>
            </a:r>
            <a:r>
              <a:rPr lang="en-US" sz="2600" b="1" dirty="0" smtClean="0">
                <a:solidFill>
                  <a:schemeClr val="tx2"/>
                </a:solidFill>
                <a:latin typeface="Consolas" panose="020B0609020204030204" pitchFamily="49" charset="0"/>
              </a:rPr>
              <a:t>    </a:t>
            </a:r>
            <a:r>
              <a:rPr lang="en-US" sz="2600" b="1" dirty="0">
                <a:solidFill>
                  <a:schemeClr val="tx2"/>
                </a:solidFill>
                <a:latin typeface="Consolas" panose="020B0609020204030204" pitchFamily="49" charset="0"/>
              </a:rPr>
              <a:t>break;</a:t>
            </a:r>
          </a:p>
          <a:p>
            <a:r>
              <a:rPr lang="en-US" sz="2600" b="1" dirty="0" smtClean="0">
                <a:solidFill>
                  <a:schemeClr val="tx2"/>
                </a:solidFill>
                <a:latin typeface="Consolas" panose="020B0609020204030204" pitchFamily="49" charset="0"/>
              </a:rPr>
              <a:t>    string </a:t>
            </a:r>
            <a:r>
              <a:rPr lang="en-US" sz="2600" b="1" noProof="1" smtClean="0">
                <a:solidFill>
                  <a:schemeClr val="tx2"/>
                </a:solidFill>
                <a:latin typeface="Consolas" panose="020B0609020204030204" pitchFamily="49" charset="0"/>
              </a:rPr>
              <a:t>upcase = text.Substring(startIndex, endIndex - 				startIndex + closeTag.Length</a:t>
            </a:r>
            <a:r>
              <a:rPr lang="en-US" sz="2600" b="1" dirty="0" smtClean="0">
                <a:solidFill>
                  <a:schemeClr val="tx2"/>
                </a:solidFill>
                <a:latin typeface="Consolas" panose="020B0609020204030204" pitchFamily="49" charset="0"/>
              </a:rPr>
              <a:t>);</a:t>
            </a:r>
            <a:endParaRPr lang="en-US" sz="2600" b="1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sz="2600" b="1" dirty="0">
                <a:solidFill>
                  <a:schemeClr val="tx2"/>
                </a:solidFill>
                <a:latin typeface="Consolas" panose="020B0609020204030204" pitchFamily="49" charset="0"/>
              </a:rPr>
              <a:t>    </a:t>
            </a:r>
            <a:r>
              <a:rPr lang="en-US" sz="2600" b="1" dirty="0" smtClean="0">
                <a:solidFill>
                  <a:schemeClr val="tx2"/>
                </a:solidFill>
                <a:latin typeface="Consolas" panose="020B0609020204030204" pitchFamily="49" charset="0"/>
              </a:rPr>
              <a:t>string </a:t>
            </a:r>
            <a:r>
              <a:rPr lang="en-US" sz="2600" b="1" noProof="1" smtClean="0">
                <a:solidFill>
                  <a:schemeClr val="tx2"/>
                </a:solidFill>
                <a:latin typeface="Consolas" panose="020B0609020204030204" pitchFamily="49" charset="0"/>
              </a:rPr>
              <a:t>replaceUpcase = upcase.Replace(openTag, "") 				.Replace(closeTag, "").ToUpper</a:t>
            </a:r>
            <a:r>
              <a:rPr lang="en-US" sz="2600" b="1" dirty="0" smtClean="0">
                <a:solidFill>
                  <a:schemeClr val="tx2"/>
                </a:solidFill>
                <a:latin typeface="Consolas" panose="020B0609020204030204" pitchFamily="49" charset="0"/>
              </a:rPr>
              <a:t>();</a:t>
            </a:r>
            <a:endParaRPr lang="en-US" sz="2600" b="1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sz="2600" b="1" dirty="0" smtClean="0">
                <a:solidFill>
                  <a:schemeClr val="tx2"/>
                </a:solidFill>
                <a:latin typeface="Consolas" panose="020B0609020204030204" pitchFamily="49" charset="0"/>
              </a:rPr>
              <a:t>    text </a:t>
            </a:r>
            <a:r>
              <a:rPr lang="en-US" sz="2600" b="1" dirty="0">
                <a:solidFill>
                  <a:schemeClr val="tx2"/>
                </a:solidFill>
                <a:latin typeface="Consolas" panose="020B0609020204030204" pitchFamily="49" charset="0"/>
              </a:rPr>
              <a:t>= </a:t>
            </a:r>
            <a:r>
              <a:rPr lang="en-US" sz="2600" b="1" noProof="1" smtClean="0">
                <a:solidFill>
                  <a:schemeClr val="tx2"/>
                </a:solidFill>
                <a:latin typeface="Consolas" panose="020B0609020204030204" pitchFamily="49" charset="0"/>
              </a:rPr>
              <a:t>text.Replace(upcase, replaceUpcase);</a:t>
            </a:r>
          </a:p>
          <a:p>
            <a:r>
              <a:rPr lang="en-US" sz="2600" b="1" noProof="1" smtClean="0">
                <a:solidFill>
                  <a:schemeClr val="tx2"/>
                </a:solidFill>
                <a:latin typeface="Consolas" panose="020B0609020204030204" pitchFamily="49" charset="0"/>
              </a:rPr>
              <a:t>    startIndex = text.IndexOf(openTag</a:t>
            </a:r>
            <a:r>
              <a:rPr lang="en-US" sz="2600" b="1" dirty="0" smtClean="0">
                <a:solidFill>
                  <a:schemeClr val="tx2"/>
                </a:solidFill>
                <a:latin typeface="Consolas" panose="020B0609020204030204" pitchFamily="49" charset="0"/>
              </a:rPr>
              <a:t>);</a:t>
            </a:r>
            <a:endParaRPr lang="en-US" sz="2600" b="1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sz="2600" b="1" dirty="0" smtClean="0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//TODO: Write to console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16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379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str.Trim()</a:t>
            </a:r>
            <a:r>
              <a:rPr lang="en-US" sz="3000" noProof="1">
                <a:latin typeface="+mj-lt"/>
                <a:cs typeface="Consolas" pitchFamily="49" charset="0"/>
              </a:rPr>
              <a:t> – trims whitespaces at start and end of string</a:t>
            </a:r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Trim(params char[] chars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endParaRPr lang="en-US" sz="3000" dirty="0">
              <a:latin typeface="Courier New" pitchFamily="49" charset="0"/>
            </a:endParaRPr>
          </a:p>
          <a:p>
            <a:pPr>
              <a:lnSpc>
                <a:spcPct val="100000"/>
              </a:lnSpc>
            </a:pPr>
            <a:endParaRPr lang="en-US" sz="3000" dirty="0"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Trim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Start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sz="3000" b="1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sz="3000" noProof="1">
                <a:latin typeface="+mj-lt"/>
                <a:cs typeface="Consolas" panose="020B0609020204030204" pitchFamily="49" charset="0"/>
              </a:rPr>
              <a:t>and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str.Trim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End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</a:p>
        </p:txBody>
      </p:sp>
      <p:sp>
        <p:nvSpPr>
          <p:cNvPr id="637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Trimming White Space</a:t>
            </a:r>
            <a:endParaRPr lang="bg-BG" dirty="0"/>
          </a:p>
        </p:txBody>
      </p:sp>
      <p:sp>
        <p:nvSpPr>
          <p:cNvPr id="637956" name="Rectangle 4"/>
          <p:cNvSpPr>
            <a:spLocks noChangeArrowheads="1"/>
          </p:cNvSpPr>
          <p:nvPr/>
        </p:nvSpPr>
        <p:spPr bwMode="auto">
          <a:xfrm>
            <a:off x="684212" y="1830339"/>
            <a:ext cx="10591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    example of white space    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clean = s.Trim();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Console.WriteLine(clean); // example of white space</a:t>
            </a:r>
          </a:p>
        </p:txBody>
      </p:sp>
      <p:sp>
        <p:nvSpPr>
          <p:cNvPr id="637958" name="Rectangle 6"/>
          <p:cNvSpPr>
            <a:spLocks noChangeArrowheads="1"/>
          </p:cNvSpPr>
          <p:nvPr/>
        </p:nvSpPr>
        <p:spPr bwMode="auto">
          <a:xfrm>
            <a:off x="684212" y="3693442"/>
            <a:ext cx="10591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 \t\nHello!!! \n";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clean = s.Trim(' ', ',' ,'!', '\n','\t');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Console.WriteLine(clean); // Hello</a:t>
            </a:r>
          </a:p>
        </p:txBody>
      </p:sp>
      <p:sp>
        <p:nvSpPr>
          <p:cNvPr id="637959" name="Rectangle 7"/>
          <p:cNvSpPr>
            <a:spLocks noChangeArrowheads="1"/>
          </p:cNvSpPr>
          <p:nvPr/>
        </p:nvSpPr>
        <p:spPr bwMode="auto">
          <a:xfrm>
            <a:off x="684212" y="5636277"/>
            <a:ext cx="105918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   C#   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clean = s.TrimStart(); // clean = "C#   ";</a:t>
            </a:r>
          </a:p>
        </p:txBody>
      </p:sp>
    </p:spTree>
    <p:extLst>
      <p:ext uri="{BB962C8B-B14F-4D97-AF65-F5344CB8AC3E}">
        <p14:creationId xmlns:p14="http://schemas.microsoft.com/office/powerpoint/2010/main" val="24530073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379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str.PadLeft(int totalWidth, char symbol) </a:t>
            </a:r>
            <a:r>
              <a:rPr lang="en-US" sz="3000" noProof="1" smtClean="0">
                <a:latin typeface="+mj-lt"/>
                <a:cs typeface="Consolas" pitchFamily="49" charset="0"/>
              </a:rPr>
              <a:t>– adds symbols at the begging</a:t>
            </a:r>
            <a:endParaRPr lang="en-US" sz="3000" noProof="1">
              <a:latin typeface="+mj-lt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str.PadRight(int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totalWidth, char symbol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  <a:r>
              <a:rPr lang="en-US" sz="3000" noProof="1">
                <a:cs typeface="Consolas" pitchFamily="49" charset="0"/>
              </a:rPr>
              <a:t>– adds symbols at the </a:t>
            </a:r>
            <a:r>
              <a:rPr lang="en-US" sz="3000" noProof="1" smtClean="0">
                <a:cs typeface="Consolas" pitchFamily="49" charset="0"/>
              </a:rPr>
              <a:t>end</a:t>
            </a:r>
            <a:endParaRPr lang="en-US" sz="3000" noProof="1"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sz="3000" dirty="0">
              <a:latin typeface="Courier New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000" dirty="0">
              <a:latin typeface="Courier New" pitchFamily="49" charset="0"/>
            </a:endParaRPr>
          </a:p>
        </p:txBody>
      </p:sp>
      <p:sp>
        <p:nvSpPr>
          <p:cNvPr id="637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Padding</a:t>
            </a:r>
            <a:endParaRPr lang="bg-BG" dirty="0"/>
          </a:p>
        </p:txBody>
      </p:sp>
      <p:sp>
        <p:nvSpPr>
          <p:cNvPr id="637956" name="Rectangle 4"/>
          <p:cNvSpPr>
            <a:spLocks noChangeArrowheads="1"/>
          </p:cNvSpPr>
          <p:nvPr/>
        </p:nvSpPr>
        <p:spPr bwMode="auto">
          <a:xfrm>
            <a:off x="684212" y="2261901"/>
            <a:ext cx="10591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latin typeface="Consolas" panose="020B0609020204030204" pitchFamily="49" charset="0"/>
              </a:rPr>
              <a:t>string s = "Ana";</a:t>
            </a:r>
          </a:p>
          <a:p>
            <a:r>
              <a:rPr lang="en-US" sz="2000" b="1" noProof="1" smtClean="0">
                <a:solidFill>
                  <a:schemeClr val="tx2"/>
                </a:solidFill>
                <a:latin typeface="Consolas" panose="020B0609020204030204" pitchFamily="49" charset="0"/>
              </a:rPr>
              <a:t>string padded = s.PadLeft(5, ' ');</a:t>
            </a:r>
          </a:p>
          <a:p>
            <a:r>
              <a:rPr lang="en-US" sz="2000" b="1" noProof="1" smtClean="0">
                <a:solidFill>
                  <a:schemeClr val="tx2"/>
                </a:solidFill>
                <a:latin typeface="Consolas" panose="020B0609020204030204" pitchFamily="49" charset="0"/>
              </a:rPr>
              <a:t>Console.WriteLine(padded); // '   Ana' 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7958" name="Rectangle 6"/>
          <p:cNvSpPr>
            <a:spLocks noChangeArrowheads="1"/>
          </p:cNvSpPr>
          <p:nvPr/>
        </p:nvSpPr>
        <p:spPr bwMode="auto">
          <a:xfrm>
            <a:off x="684212" y="4648200"/>
            <a:ext cx="10591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  <a:latin typeface="Consolas" panose="020B0609020204030204" pitchFamily="49" charset="0"/>
              </a:rPr>
              <a:t>string s = "Ana";</a:t>
            </a:r>
          </a:p>
          <a:p>
            <a:r>
              <a:rPr lang="en-US" sz="2000" b="1" noProof="1">
                <a:solidFill>
                  <a:schemeClr val="tx2"/>
                </a:solidFill>
                <a:latin typeface="Consolas" panose="020B0609020204030204" pitchFamily="49" charset="0"/>
              </a:rPr>
              <a:t>string padded = </a:t>
            </a:r>
            <a:r>
              <a:rPr lang="en-US" sz="2000" b="1" noProof="1" smtClean="0">
                <a:solidFill>
                  <a:schemeClr val="tx2"/>
                </a:solidFill>
                <a:latin typeface="Consolas" panose="020B0609020204030204" pitchFamily="49" charset="0"/>
              </a:rPr>
              <a:t>s.PadRight(5</a:t>
            </a:r>
            <a:r>
              <a:rPr lang="en-US" sz="2000" b="1" noProof="1">
                <a:solidFill>
                  <a:schemeClr val="tx2"/>
                </a:solidFill>
                <a:latin typeface="Consolas" panose="020B0609020204030204" pitchFamily="49" charset="0"/>
              </a:rPr>
              <a:t>, ' ');</a:t>
            </a:r>
          </a:p>
          <a:p>
            <a:r>
              <a:rPr lang="en-US" sz="2000" b="1" noProof="1">
                <a:solidFill>
                  <a:schemeClr val="tx2"/>
                </a:solidFill>
                <a:latin typeface="Consolas" panose="020B0609020204030204" pitchFamily="49" charset="0"/>
              </a:rPr>
              <a:t>Console.WriteLine(padded); // </a:t>
            </a:r>
            <a:r>
              <a:rPr lang="en-US" sz="2000" b="1" noProof="1" smtClean="0">
                <a:solidFill>
                  <a:schemeClr val="tx2"/>
                </a:solidFill>
                <a:latin typeface="Consolas" panose="020B0609020204030204" pitchFamily="49" charset="0"/>
              </a:rPr>
              <a:t>'Ana   ' 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07555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379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</a:t>
            </a:r>
            <a:r>
              <a:rPr lang="en-US" sz="3200" b="1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tring.Format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en-US" sz="3200" dirty="0">
                <a:latin typeface="+mj-lt"/>
              </a:rPr>
              <a:t>provides a format language to which we add </a:t>
            </a:r>
            <a:r>
              <a:rPr lang="en-US" sz="3200" dirty="0">
                <a:solidFill>
                  <a:srgbClr val="FFFFFF"/>
                </a:solidFill>
                <a:latin typeface="+mj-lt"/>
              </a:rPr>
              <a:t>variables</a:t>
            </a:r>
            <a:r>
              <a:rPr lang="en-US" sz="3200" dirty="0" smtClean="0">
                <a:latin typeface="+mj-lt"/>
              </a:rPr>
              <a:t>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Insert </a:t>
            </a:r>
            <a:r>
              <a:rPr lang="en-US" dirty="0" smtClean="0"/>
              <a:t> and format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double</a:t>
            </a:r>
            <a:r>
              <a:rPr lang="en-US" dirty="0" smtClean="0"/>
              <a:t> numbers</a:t>
            </a:r>
            <a:endParaRPr lang="en-US" dirty="0"/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  <a:p>
            <a:pPr marL="682634" lvl="2" indent="0">
              <a:lnSpc>
                <a:spcPct val="100000"/>
              </a:lnSpc>
              <a:buNone/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Insert </a:t>
            </a:r>
            <a:r>
              <a:rPr lang="en-US" dirty="0" smtClean="0"/>
              <a:t>and convert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HEX</a:t>
            </a:r>
            <a:r>
              <a:rPr lang="en-US" dirty="0" smtClean="0"/>
              <a:t> value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  <a:p>
            <a:pPr marL="377887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3200" dirty="0"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</a:pPr>
            <a:endParaRPr lang="en-US" sz="3000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sz="30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sz="3000" dirty="0">
              <a:latin typeface="Courier New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000" dirty="0">
              <a:latin typeface="Courier New" pitchFamily="49" charset="0"/>
            </a:endParaRPr>
          </a:p>
        </p:txBody>
      </p:sp>
      <p:sp>
        <p:nvSpPr>
          <p:cNvPr id="637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Formating Strings</a:t>
            </a:r>
            <a:endParaRPr lang="bg-BG" dirty="0"/>
          </a:p>
        </p:txBody>
      </p:sp>
      <p:sp>
        <p:nvSpPr>
          <p:cNvPr id="637956" name="Rectangle 4"/>
          <p:cNvSpPr>
            <a:spLocks noChangeArrowheads="1"/>
          </p:cNvSpPr>
          <p:nvPr/>
        </p:nvSpPr>
        <p:spPr bwMode="auto">
          <a:xfrm>
            <a:off x="974612" y="2886247"/>
            <a:ext cx="105918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latin typeface="Consolas" panose="020B0609020204030204" pitchFamily="49" charset="0"/>
              </a:rPr>
              <a:t>int number = 10;</a:t>
            </a:r>
          </a:p>
          <a:p>
            <a:r>
              <a:rPr lang="en-US" sz="2000" b="1" noProof="1" smtClean="0">
                <a:solidFill>
                  <a:schemeClr val="tx2"/>
                </a:solidFill>
                <a:latin typeface="Consolas" panose="020B0609020204030204" pitchFamily="49" charset="0"/>
              </a:rPr>
              <a:t>string value = string.Format("{0:f3}“, number);</a:t>
            </a:r>
          </a:p>
        </p:txBody>
      </p:sp>
      <p:sp>
        <p:nvSpPr>
          <p:cNvPr id="637958" name="Rectangle 6"/>
          <p:cNvSpPr>
            <a:spLocks noChangeArrowheads="1"/>
          </p:cNvSpPr>
          <p:nvPr/>
        </p:nvSpPr>
        <p:spPr bwMode="auto">
          <a:xfrm>
            <a:off x="951253" y="4503466"/>
            <a:ext cx="105918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  <a:latin typeface="Consolas" panose="020B0609020204030204" pitchFamily="49" charset="0"/>
              </a:rPr>
              <a:t>int number = 10;</a:t>
            </a:r>
          </a:p>
          <a:p>
            <a:r>
              <a:rPr lang="en-US" sz="2000" b="1" noProof="1">
                <a:solidFill>
                  <a:schemeClr val="tx2"/>
                </a:solidFill>
                <a:latin typeface="Consolas" panose="020B0609020204030204" pitchFamily="49" charset="0"/>
              </a:rPr>
              <a:t>string value = </a:t>
            </a:r>
            <a:r>
              <a:rPr lang="en-US" sz="2000" b="1" noProof="1" smtClean="0">
                <a:solidFill>
                  <a:schemeClr val="tx2"/>
                </a:solidFill>
                <a:latin typeface="Consolas" panose="020B0609020204030204" pitchFamily="49" charset="0"/>
              </a:rPr>
              <a:t>string.Format("{0:X}“, </a:t>
            </a:r>
            <a:r>
              <a:rPr lang="en-US" sz="2000" b="1" noProof="1">
                <a:solidFill>
                  <a:schemeClr val="tx2"/>
                </a:solidFill>
                <a:latin typeface="Consolas" panose="020B0609020204030204" pitchFamily="49" charset="0"/>
              </a:rPr>
              <a:t>number);</a:t>
            </a:r>
          </a:p>
        </p:txBody>
      </p:sp>
    </p:spTree>
    <p:extLst>
      <p:ext uri="{BB962C8B-B14F-4D97-AF65-F5344CB8AC3E}">
        <p14:creationId xmlns:p14="http://schemas.microsoft.com/office/powerpoint/2010/main" val="394617207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Insert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DateTime</a:t>
            </a:r>
            <a:endParaRPr lang="en-US" dirty="0"/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lvl="2">
              <a:lnSpc>
                <a:spcPct val="100000"/>
              </a:lnSpc>
            </a:pPr>
            <a:endParaRPr lang="en-US" dirty="0"/>
          </a:p>
          <a:p>
            <a:pPr lvl="2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Padding 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Formating </a:t>
            </a:r>
            <a:r>
              <a:rPr lang="en-US" dirty="0" smtClean="0"/>
              <a:t>Strings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4343400"/>
            <a:ext cx="105918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</a:rPr>
              <a:t>int number = 10;</a:t>
            </a:r>
          </a:p>
          <a:p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</a:rPr>
              <a:t>string value = </a:t>
            </a:r>
            <a:r>
              <a:rPr lang="en-US" b="1" noProof="1" smtClean="0">
                <a:solidFill>
                  <a:schemeClr val="tx2"/>
                </a:solidFill>
                <a:latin typeface="Consolas" panose="020B0609020204030204" pitchFamily="49" charset="0"/>
              </a:rPr>
              <a:t>string.Format("{0,10}“, </a:t>
            </a: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</a:rPr>
              <a:t>number</a:t>
            </a:r>
            <a:r>
              <a:rPr lang="en-US" b="1" noProof="1" smtClean="0">
                <a:solidFill>
                  <a:schemeClr val="tx2"/>
                </a:solidFill>
                <a:latin typeface="Consolas" panose="020B0609020204030204" pitchFamily="49" charset="0"/>
              </a:rPr>
              <a:t>); </a:t>
            </a:r>
          </a:p>
          <a:p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latin typeface="Consolas" panose="020B0609020204030204" pitchFamily="49" charset="0"/>
              </a:rPr>
              <a:t>  //Padding Right</a:t>
            </a:r>
          </a:p>
          <a:p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</a:rPr>
              <a:t>string value = string.Format("{0</a:t>
            </a:r>
            <a:r>
              <a:rPr lang="en-US" b="1" noProof="1" smtClean="0">
                <a:solidFill>
                  <a:schemeClr val="tx2"/>
                </a:solidFill>
                <a:latin typeface="Consolas" panose="020B0609020204030204" pitchFamily="49" charset="0"/>
              </a:rPr>
              <a:t>,-10</a:t>
            </a: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</a:rPr>
              <a:t>}“, number</a:t>
            </a:r>
            <a:r>
              <a:rPr lang="en-US" b="1" noProof="1" smtClean="0">
                <a:solidFill>
                  <a:schemeClr val="tx2"/>
                </a:solidFill>
                <a:latin typeface="Consolas" panose="020B0609020204030204" pitchFamily="49" charset="0"/>
              </a:rPr>
              <a:t>); </a:t>
            </a:r>
          </a:p>
          <a:p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latin typeface="Consolas" panose="020B0609020204030204" pitchFamily="49" charset="0"/>
              </a:rPr>
              <a:t>  //Padding Left</a:t>
            </a:r>
            <a:endParaRPr lang="en-US" b="1" noProof="1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17310" y="2057400"/>
            <a:ext cx="105918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 smtClean="0">
                <a:solidFill>
                  <a:schemeClr val="tx2"/>
                </a:solidFill>
                <a:latin typeface="Consolas" panose="020B0609020204030204" pitchFamily="49" charset="0"/>
              </a:rPr>
              <a:t>string </a:t>
            </a: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</a:rPr>
              <a:t>value = </a:t>
            </a:r>
            <a:r>
              <a:rPr lang="en-US" b="1" noProof="1" smtClean="0">
                <a:solidFill>
                  <a:schemeClr val="tx2"/>
                </a:solidFill>
                <a:latin typeface="Consolas" panose="020B0609020204030204" pitchFamily="49" charset="0"/>
              </a:rPr>
              <a:t>string.Format(“It is now {0:d} at {0:t}“, 		DateTime.Now); </a:t>
            </a:r>
          </a:p>
          <a:p>
            <a:r>
              <a:rPr lang="en-US" b="1" noProof="1" smtClean="0">
                <a:solidFill>
                  <a:schemeClr val="tx2"/>
                </a:solidFill>
                <a:latin typeface="Consolas" panose="020B0609020204030204" pitchFamily="49" charset="0"/>
              </a:rPr>
              <a:t>// </a:t>
            </a:r>
            <a:r>
              <a:rPr lang="en-US" altLang="en-US" b="1" dirty="0" smtClean="0">
                <a:solidFill>
                  <a:schemeClr val="tx2"/>
                </a:solidFill>
                <a:latin typeface="Consolas" panose="020B0609020204030204" pitchFamily="49" charset="0"/>
              </a:rPr>
              <a:t>It </a:t>
            </a:r>
            <a:r>
              <a:rPr lang="en-US" alt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is now </a:t>
            </a:r>
            <a:r>
              <a:rPr lang="en-US" altLang="en-US" b="1" dirty="0" smtClean="0">
                <a:solidFill>
                  <a:schemeClr val="tx2"/>
                </a:solidFill>
                <a:latin typeface="Consolas" panose="020B0609020204030204" pitchFamily="49" charset="0"/>
              </a:rPr>
              <a:t>4/10/2016 </a:t>
            </a:r>
            <a:r>
              <a:rPr lang="en-US" alt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at 10:04 </a:t>
            </a:r>
            <a:r>
              <a:rPr lang="en-US" altLang="en-US" b="1" dirty="0" smtClean="0">
                <a:solidFill>
                  <a:schemeClr val="tx2"/>
                </a:solidFill>
                <a:latin typeface="Consolas" panose="020B0609020204030204" pitchFamily="49" charset="0"/>
              </a:rPr>
              <a:t>AM </a:t>
            </a:r>
            <a:endParaRPr lang="en-US" altLang="en-US" b="1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75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88256"/>
          </a:xfrm>
        </p:spPr>
        <p:txBody>
          <a:bodyPr/>
          <a:lstStyle/>
          <a:p>
            <a:r>
              <a:rPr lang="en-US" dirty="0"/>
              <a:t>Exercises in class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String Operations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8165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Building and Modifying Strings</a:t>
            </a:r>
            <a:endParaRPr lang="bg-BG" sz="4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/>
              <a:t>Using the StringBuilder Class</a:t>
            </a:r>
          </a:p>
        </p:txBody>
      </p:sp>
      <p:pic>
        <p:nvPicPr>
          <p:cNvPr id="31746" name="Picture 2" descr="http://www.rpwages.com/images/crane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502" y="1734120"/>
            <a:ext cx="4617820" cy="2895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59495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 (2)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514350" indent="-514350">
              <a:lnSpc>
                <a:spcPts val="4000"/>
              </a:lnSpc>
              <a:buFont typeface="+mj-lt"/>
              <a:buAutoNum type="arabicPeriod" startAt="4"/>
            </a:pPr>
            <a:r>
              <a:rPr lang="en-US" dirty="0"/>
              <a:t>Other String Operators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Replacing Substrings, Deleting Substrings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Changing Character Casing, Trimming</a:t>
            </a:r>
          </a:p>
          <a:p>
            <a:pPr marL="446088" indent="-446088">
              <a:lnSpc>
                <a:spcPts val="4000"/>
              </a:lnSpc>
              <a:buFontTx/>
              <a:buAutoNum type="arabicPeriod" startAt="4"/>
            </a:pPr>
            <a:r>
              <a:rPr lang="en-US" dirty="0"/>
              <a:t>Building and Modifying Strings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Why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+</a:t>
            </a:r>
            <a:r>
              <a:rPr lang="en-US" dirty="0"/>
              <a:t> Operator is Slow?</a:t>
            </a:r>
          </a:p>
          <a:p>
            <a:pPr lvl="1">
              <a:lnSpc>
                <a:spcPts val="4000"/>
              </a:lnSpc>
            </a:pPr>
            <a:r>
              <a:rPr lang="en-US" dirty="0"/>
              <a:t>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StringBuilder</a:t>
            </a:r>
            <a:r>
              <a:rPr lang="en-US" dirty="0"/>
              <a:t> Class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2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7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StringBuilde</a:t>
            </a:r>
            <a:r>
              <a:rPr lang="en-US" dirty="0"/>
              <a:t>r: How It Works?</a:t>
            </a:r>
            <a:endParaRPr lang="bg-BG" dirty="0"/>
          </a:p>
        </p:txBody>
      </p:sp>
      <p:sp>
        <p:nvSpPr>
          <p:cNvPr id="673794" name="Rectangle 2"/>
          <p:cNvSpPr>
            <a:spLocks noGrp="1" noChangeArrowheads="1"/>
          </p:cNvSpPr>
          <p:nvPr>
            <p:ph idx="1"/>
          </p:nvPr>
        </p:nvSpPr>
        <p:spPr>
          <a:xfrm>
            <a:off x="303212" y="4114800"/>
            <a:ext cx="11506200" cy="24828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keeps a buffer memory, allocated </a:t>
            </a:r>
            <a:br>
              <a:rPr lang="en-US" dirty="0"/>
            </a:br>
            <a:r>
              <a:rPr lang="en-US" dirty="0"/>
              <a:t>in advance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Most operations use the buffer memory and do not</a:t>
            </a:r>
            <a:br>
              <a:rPr lang="en-US" dirty="0"/>
            </a:br>
            <a:r>
              <a:rPr lang="en-US" dirty="0"/>
              <a:t>allocate new objects</a:t>
            </a:r>
          </a:p>
        </p:txBody>
      </p:sp>
      <p:graphicFrame>
        <p:nvGraphicFramePr>
          <p:cNvPr id="673840" name="Group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730764"/>
              </p:ext>
            </p:extLst>
          </p:nvPr>
        </p:nvGraphicFramePr>
        <p:xfrm>
          <a:off x="3603569" y="1896281"/>
          <a:ext cx="5526088" cy="381000"/>
        </p:xfrm>
        <a:graphic>
          <a:graphicData uri="http://schemas.openxmlformats.org/drawingml/2006/table">
            <a:tbl>
              <a:tblPr/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H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e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l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l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o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,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C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#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!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73831" name="AutoShape 39"/>
          <p:cNvSpPr>
            <a:spLocks/>
          </p:cNvSpPr>
          <p:nvPr/>
        </p:nvSpPr>
        <p:spPr bwMode="auto">
          <a:xfrm rot="16200000">
            <a:off x="5003772" y="935817"/>
            <a:ext cx="460375" cy="3244904"/>
          </a:xfrm>
          <a:prstGeom prst="leftBrace">
            <a:avLst>
              <a:gd name="adj1" fmla="val 72989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3832" name="AutoShape 40"/>
          <p:cNvSpPr>
            <a:spLocks/>
          </p:cNvSpPr>
          <p:nvPr/>
        </p:nvSpPr>
        <p:spPr bwMode="auto">
          <a:xfrm rot="16200000">
            <a:off x="7796185" y="1464508"/>
            <a:ext cx="460375" cy="2187521"/>
          </a:xfrm>
          <a:prstGeom prst="leftBrace">
            <a:avLst>
              <a:gd name="adj1" fmla="val 2617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3835" name="AutoShape 43"/>
          <p:cNvSpPr>
            <a:spLocks/>
          </p:cNvSpPr>
          <p:nvPr/>
        </p:nvSpPr>
        <p:spPr bwMode="auto">
          <a:xfrm rot="5400000" flipV="1">
            <a:off x="6196752" y="-1077900"/>
            <a:ext cx="331787" cy="5502275"/>
          </a:xfrm>
          <a:prstGeom prst="leftBrace">
            <a:avLst>
              <a:gd name="adj1" fmla="val 13819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1812" y="1803689"/>
            <a:ext cx="2847254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lvl="1">
              <a:spcBef>
                <a:spcPts val="1200"/>
              </a:spcBef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 = 9</a:t>
            </a:r>
          </a:p>
          <a:p>
            <a:pPr lvl="1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 = 15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22522" y="1004224"/>
            <a:ext cx="127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31420" y="2861908"/>
            <a:ext cx="1928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buffer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(Length)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64372" y="2846518"/>
            <a:ext cx="152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unused buffer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674682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7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000" noProof="1"/>
              <a:t>Use the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System.Text.StringBuilder</a:t>
            </a:r>
            <a:r>
              <a:rPr lang="en-US" sz="3000" noProof="1"/>
              <a:t> class for modifiable strings of characters: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1500" noProof="1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800" noProof="1"/>
              <a:t>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noProof="1"/>
              <a:t>if you need to keep adding characters to a string</a:t>
            </a:r>
          </a:p>
        </p:txBody>
      </p:sp>
      <p:sp>
        <p:nvSpPr>
          <p:cNvPr id="671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Changing the Contents of a String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1748" name="Rectangle 4"/>
          <p:cNvSpPr>
            <a:spLocks noChangeArrowheads="1"/>
          </p:cNvSpPr>
          <p:nvPr/>
        </p:nvSpPr>
        <p:spPr bwMode="auto">
          <a:xfrm>
            <a:off x="760412" y="2208580"/>
            <a:ext cx="10591800" cy="36317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string ReverseString(string 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StringBuilder sb = new StringBuilder();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s.Length - 1; i &gt;= 0; i--)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sb.Append(s[i]);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sb.ToString();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23113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noProof="1"/>
              <a:t>StringBuilde</a:t>
            </a:r>
            <a:r>
              <a:rPr lang="en-US" dirty="0"/>
              <a:t>r Class</a:t>
            </a:r>
            <a:endParaRPr lang="bg-BG" dirty="0"/>
          </a:p>
        </p:txBody>
      </p:sp>
      <p:sp>
        <p:nvSpPr>
          <p:cNvPr id="674819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143001"/>
            <a:ext cx="11201400" cy="5383213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StringBuilder(int capacity)</a:t>
            </a:r>
            <a:r>
              <a:rPr lang="en-US" sz="3200" dirty="0"/>
              <a:t> constructor allocates in advance buffer of size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capacity</a:t>
            </a:r>
          </a:p>
          <a:p>
            <a:pPr>
              <a:lnSpc>
                <a:spcPct val="11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Capacity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holds the currently allocated space (in characters)</a:t>
            </a:r>
          </a:p>
          <a:p>
            <a:pPr>
              <a:lnSpc>
                <a:spcPct val="11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this[int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index]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(indexer in C#) gives access to the char value at given position</a:t>
            </a:r>
          </a:p>
          <a:p>
            <a:pPr>
              <a:lnSpc>
                <a:spcPct val="11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holds the length of the string in the buffer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632896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noProof="1"/>
              <a:t>StringBuilde</a:t>
            </a:r>
            <a:r>
              <a:rPr lang="en-US" dirty="0"/>
              <a:t>r Class (2)</a:t>
            </a:r>
            <a:endParaRPr lang="bg-BG" dirty="0"/>
          </a:p>
        </p:txBody>
      </p:sp>
      <p:sp>
        <p:nvSpPr>
          <p:cNvPr id="675843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990600"/>
            <a:ext cx="10972800" cy="5638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sb.Append(…)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3000" noProof="1"/>
              <a:t>appends a string or another object after the last character in the buffer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sb.Remove(int startIndex, int length)</a:t>
            </a:r>
            <a:r>
              <a:rPr lang="en-US" sz="3000" noProof="1"/>
              <a:t> removes the characters in given range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sb.Insert(int index, string str)</a:t>
            </a:r>
            <a:r>
              <a:rPr lang="en-US" sz="3000" noProof="1"/>
              <a:t> inserts given string (or object) at given position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sb.Replace(string oldStr, string newStr)</a:t>
            </a:r>
            <a:r>
              <a:rPr lang="en-US" sz="3000" noProof="1">
                <a:latin typeface="+mj-lt"/>
              </a:rPr>
              <a:t> </a:t>
            </a:r>
            <a:r>
              <a:rPr lang="en-US" sz="3000" noProof="1"/>
              <a:t>replaces all occurrences of a substring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sb.ToString()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anose="020B0609020204030204" pitchFamily="49" charset="0"/>
              </a:rPr>
              <a:t> </a:t>
            </a:r>
            <a:r>
              <a:rPr lang="en-US" sz="3000" noProof="1"/>
              <a:t>converts the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000" noProof="1"/>
              <a:t>to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513595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Using StringBuilder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Exercises in class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07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Strings are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  <a:r>
              <a:rPr lang="en-US" sz="3600" dirty="0"/>
              <a:t> sequences of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/>
              <a:t>characters (instances of 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System.String</a:t>
            </a:r>
            <a:r>
              <a:rPr lang="en-US" sz="3600" dirty="0"/>
              <a:t>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Can only be iterated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Support operations such as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Substring()</a:t>
            </a:r>
            <a:r>
              <a:rPr lang="en-US" dirty="0"/>
              <a:t>, </a:t>
            </a:r>
          </a:p>
          <a:p>
            <a:pPr marL="377887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IndexOf()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Trim()</a:t>
            </a:r>
            <a:r>
              <a:rPr lang="en-US" noProof="1"/>
              <a:t>, etc.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noProof="1"/>
              <a:t>Changes to the string create a new object, instead of modifying the old one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StringBuilder</a:t>
            </a:r>
            <a:r>
              <a:rPr lang="en-US" noProof="1"/>
              <a:t> offers good performance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noProof="1"/>
              <a:t>Recommended when concatenating strings in a loop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255" y="1295400"/>
            <a:ext cx="318413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4075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and </a:t>
            </a:r>
            <a:r>
              <a:rPr lang="en-US"/>
              <a:t>Text Processing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5"/>
              </a:rPr>
              <a:t>https://softuni.bg/courses/advanced-csharp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5924693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6"/>
              </a:rPr>
              <a:t>C# Part 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 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8"/>
              </a:rPr>
              <a:t>C# Part II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9992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06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 smtClean="0"/>
              <a:t>#CSharp-Advanced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61254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Strings are represented by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System.String</a:t>
            </a:r>
            <a:r>
              <a:rPr lang="en-US" sz="3200" dirty="0"/>
              <a:t> objects in .NET Framework</a:t>
            </a: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dirty="0"/>
              <a:t>String objects contain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immutable </a:t>
            </a:r>
            <a:r>
              <a:rPr lang="en-US" dirty="0"/>
              <a:t>(read-only) sequence of characters</a:t>
            </a:r>
          </a:p>
          <a:p>
            <a:r>
              <a:rPr lang="en-US" sz="3200" dirty="0"/>
              <a:t>Before initializing, a string variable has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3200" dirty="0"/>
              <a:t>value</a:t>
            </a:r>
          </a:p>
          <a:p>
            <a:endParaRPr lang="en-US" sz="3200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String?</a:t>
            </a:r>
          </a:p>
        </p:txBody>
      </p:sp>
    </p:spTree>
    <p:extLst>
      <p:ext uri="{BB962C8B-B14F-4D97-AF65-F5344CB8AC3E}">
        <p14:creationId xmlns:p14="http://schemas.microsoft.com/office/powerpoint/2010/main" val="76316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412" y="1524000"/>
            <a:ext cx="8343900" cy="4684504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Empty vs. Null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89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8" name="Rectangle 6"/>
          <p:cNvSpPr>
            <a:spLocks noGrp="1" noChangeArrowheads="1"/>
          </p:cNvSpPr>
          <p:nvPr>
            <p:ph type="title"/>
          </p:nvPr>
        </p:nvSpPr>
        <p:spPr>
          <a:xfrm>
            <a:off x="1626222" y="4441336"/>
            <a:ext cx="8938472" cy="820600"/>
          </a:xfrm>
          <a:noFill/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Manipulating Strings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6222" y="5287510"/>
            <a:ext cx="8938472" cy="1339204"/>
          </a:xfrm>
        </p:spPr>
        <p:txBody>
          <a:bodyPr/>
          <a:lstStyle/>
          <a:p>
            <a:r>
              <a:rPr lang="en-US" dirty="0"/>
              <a:t>Comparing, Concatenating, Searching, Extracting Substrings, Splitting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198812" y="914400"/>
            <a:ext cx="7255266" cy="3255249"/>
            <a:chOff x="1598108" y="2993151"/>
            <a:chExt cx="7255266" cy="3255249"/>
          </a:xfrm>
        </p:grpSpPr>
        <p:pic>
          <p:nvPicPr>
            <p:cNvPr id="60417" name="Picture 1" descr="C:\Trash\sinaps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8108" y="3560312"/>
              <a:ext cx="5793292" cy="2688088"/>
            </a:xfrm>
            <a:prstGeom prst="rect">
              <a:avLst/>
            </a:prstGeom>
            <a:noFill/>
          </p:spPr>
        </p:pic>
        <p:pic>
          <p:nvPicPr>
            <p:cNvPr id="1030" name="Picture 6" descr="http://images.wikia.com/fallout/images/6/6e/Tweezers.pn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65600">
              <a:off x="4639355" y="2993151"/>
              <a:ext cx="4214019" cy="2208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744374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76173" name="Rectangle 1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Several ways to compare two strings: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Dictionary-based string comparison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Case-insensitive</a:t>
            </a:r>
          </a:p>
          <a:p>
            <a:pPr lvl="2">
              <a:lnSpc>
                <a:spcPct val="100000"/>
              </a:lnSpc>
            </a:pPr>
            <a:endParaRPr lang="en-US" dirty="0"/>
          </a:p>
          <a:p>
            <a:pPr lvl="2">
              <a:lnSpc>
                <a:spcPct val="100000"/>
              </a:lnSpc>
            </a:pPr>
            <a:endParaRPr lang="en-US" dirty="0"/>
          </a:p>
          <a:p>
            <a:pPr lvl="2">
              <a:lnSpc>
                <a:spcPct val="100000"/>
              </a:lnSpc>
              <a:spcBef>
                <a:spcPts val="3600"/>
              </a:spcBef>
            </a:pPr>
            <a:r>
              <a:rPr lang="en-US" dirty="0"/>
              <a:t>Case-sensitive</a:t>
            </a:r>
          </a:p>
        </p:txBody>
      </p:sp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Strings</a:t>
            </a:r>
            <a:endParaRPr lang="bg-BG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1217612" y="3124776"/>
            <a:ext cx="9982200" cy="14979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= string.Compare(str1, str2, true);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== 0 if str1 equals str2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&lt; 0 if str1 is before str2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&gt; 0 if str1 is after str2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</p:txBody>
      </p:sp>
      <p:sp>
        <p:nvSpPr>
          <p:cNvPr id="476165" name="Rectangle 5"/>
          <p:cNvSpPr>
            <a:spLocks noChangeArrowheads="1"/>
          </p:cNvSpPr>
          <p:nvPr/>
        </p:nvSpPr>
        <p:spPr bwMode="auto">
          <a:xfrm>
            <a:off x="1198706" y="5415280"/>
            <a:ext cx="10001106" cy="4314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= string.Compare(str1, str2, false);	</a:t>
            </a:r>
          </a:p>
        </p:txBody>
      </p:sp>
    </p:spTree>
    <p:extLst>
      <p:ext uri="{BB962C8B-B14F-4D97-AF65-F5344CB8AC3E}">
        <p14:creationId xmlns:p14="http://schemas.microsoft.com/office/powerpoint/2010/main" val="12943680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Strings (2)</a:t>
            </a:r>
            <a:endParaRPr lang="bg-BG" dirty="0"/>
          </a:p>
        </p:txBody>
      </p:sp>
      <p:sp>
        <p:nvSpPr>
          <p:cNvPr id="6082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Equality checking by operator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Performs case-sensitive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Ordinal</a:t>
            </a:r>
            <a:r>
              <a:rPr lang="en-US" dirty="0"/>
              <a:t> comparison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200" dirty="0"/>
              <a:t>Using the case-sensitive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Equals()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method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same effect like the operator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</a:p>
        </p:txBody>
      </p:sp>
      <p:sp>
        <p:nvSpPr>
          <p:cNvPr id="608262" name="Rectangle 6"/>
          <p:cNvSpPr>
            <a:spLocks noChangeArrowheads="1"/>
          </p:cNvSpPr>
          <p:nvPr/>
        </p:nvSpPr>
        <p:spPr bwMode="auto">
          <a:xfrm>
            <a:off x="912812" y="2493818"/>
            <a:ext cx="102870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(str1 == str2)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</p:txBody>
      </p:sp>
      <p:sp>
        <p:nvSpPr>
          <p:cNvPr id="608263" name="Rectangle 7"/>
          <p:cNvSpPr>
            <a:spLocks noChangeArrowheads="1"/>
          </p:cNvSpPr>
          <p:nvPr/>
        </p:nvSpPr>
        <p:spPr bwMode="auto">
          <a:xfrm>
            <a:off x="904297" y="5201563"/>
            <a:ext cx="10295515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(str1.Equals(str2))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	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587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4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5.xml><?xml version="1.0" encoding="utf-8"?>
<a:theme xmlns:a="http://schemas.openxmlformats.org/drawingml/2006/main" name="5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1963</Words>
  <Application>Microsoft Office PowerPoint</Application>
  <PresentationFormat>Custom</PresentationFormat>
  <Paragraphs>438</Paragraphs>
  <Slides>38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Arial</vt:lpstr>
      <vt:lpstr>Calibri</vt:lpstr>
      <vt:lpstr>Consolas</vt:lpstr>
      <vt:lpstr>Courier New</vt:lpstr>
      <vt:lpstr>Wingdings</vt:lpstr>
      <vt:lpstr>Wingdings 2</vt:lpstr>
      <vt:lpstr>SoftUni 16x9</vt:lpstr>
      <vt:lpstr>1_SoftUni 16x9</vt:lpstr>
      <vt:lpstr>2_SoftUni 16x9</vt:lpstr>
      <vt:lpstr>4_SoftUni 16x9</vt:lpstr>
      <vt:lpstr>5_SoftUni 16x9</vt:lpstr>
      <vt:lpstr>Strings and Text Processing</vt:lpstr>
      <vt:lpstr>Table of Contents</vt:lpstr>
      <vt:lpstr>Table of Contents (2)</vt:lpstr>
      <vt:lpstr>Questions</vt:lpstr>
      <vt:lpstr>What is a String?</vt:lpstr>
      <vt:lpstr>Empty vs. Null</vt:lpstr>
      <vt:lpstr>Manipulating Strings</vt:lpstr>
      <vt:lpstr>Comparing Strings</vt:lpstr>
      <vt:lpstr>Comparing Strings (2)</vt:lpstr>
      <vt:lpstr>Comparing Strings</vt:lpstr>
      <vt:lpstr>Concatenating Strings</vt:lpstr>
      <vt:lpstr>Concatenating Strings</vt:lpstr>
      <vt:lpstr>Searching in Strings</vt:lpstr>
      <vt:lpstr>Extracting Substrings</vt:lpstr>
      <vt:lpstr>Problem: Parse URLs</vt:lpstr>
      <vt:lpstr>Solution: Parse URLs</vt:lpstr>
      <vt:lpstr>Splitting Strings</vt:lpstr>
      <vt:lpstr>Splitting Strings</vt:lpstr>
      <vt:lpstr>Other String Operations</vt:lpstr>
      <vt:lpstr>Replacing and Deleting Substrings</vt:lpstr>
      <vt:lpstr>Changing Character Casing</vt:lpstr>
      <vt:lpstr>Problem: Parse Tags</vt:lpstr>
      <vt:lpstr>Solution: Parse Tags</vt:lpstr>
      <vt:lpstr>Trimming White Space</vt:lpstr>
      <vt:lpstr>Padding</vt:lpstr>
      <vt:lpstr>Formating Strings</vt:lpstr>
      <vt:lpstr>Formating Strings (2)</vt:lpstr>
      <vt:lpstr>Other String Operations</vt:lpstr>
      <vt:lpstr>Building and Modifying Strings</vt:lpstr>
      <vt:lpstr>StringBuilder: How It Works?</vt:lpstr>
      <vt:lpstr>Changing the Contents of a String</vt:lpstr>
      <vt:lpstr>The StringBuilder Class</vt:lpstr>
      <vt:lpstr>The StringBuilder Class (2)</vt:lpstr>
      <vt:lpstr>Using StringBuilder</vt:lpstr>
      <vt:lpstr>Summary</vt:lpstr>
      <vt:lpstr>Strings and Text Processing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Strings and Text Processing</dc:title>
  <dc:subject>Advanced C#  Course</dc:subject>
  <dc:creator/>
  <cp:keywords>C#, text, string, processing,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2017-06-07T12:49:36Z</dcterms:modified>
  <cp:category>programming, software engineering, C#, data structures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